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82" r:id="rId2"/>
    <p:sldId id="283" r:id="rId3"/>
    <p:sldId id="284" r:id="rId4"/>
    <p:sldId id="285" r:id="rId5"/>
    <p:sldId id="286" r:id="rId6"/>
    <p:sldId id="287" r:id="rId7"/>
    <p:sldId id="288" r:id="rId8"/>
    <p:sldId id="290" r:id="rId9"/>
    <p:sldId id="289" r:id="rId10"/>
    <p:sldId id="291" r:id="rId11"/>
    <p:sldId id="29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11"/>
    <p:restoredTop sz="96405"/>
  </p:normalViewPr>
  <p:slideViewPr>
    <p:cSldViewPr snapToGrid="0" snapToObjects="1">
      <p:cViewPr varScale="1">
        <p:scale>
          <a:sx n="100" d="100"/>
          <a:sy n="100" d="100"/>
        </p:scale>
        <p:origin x="176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938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583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414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916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83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1/20/20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84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1/20/20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9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1/20/20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927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1/20/20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02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1/20/20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8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1/20/20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816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1/20/20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477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EBA0-F4FB-0048-8F3D-BD218463F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Heat Transport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DE25D-10FF-1D41-9E49-CCD029714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EED92-2B94-B04B-ACF3-199640B4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82176-A547-F94B-AC51-D6E9C882CB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2159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A9FDE-E482-B34E-8135-A2DE621C9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5A2DD-DEDC-0644-A3B3-7BF9F89AF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696200" cy="419585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 numerically solve in space, we need to discretize</a:t>
            </a:r>
          </a:p>
          <a:p>
            <a:pPr lvl="1"/>
            <a:r>
              <a:rPr lang="en-US" dirty="0"/>
              <a:t>Finite difference</a:t>
            </a:r>
          </a:p>
          <a:p>
            <a:pPr lvl="2"/>
            <a:r>
              <a:rPr lang="en-US" dirty="0"/>
              <a:t>convert differential equations into a system of equations that can be solved by matrix algebra techniques</a:t>
            </a:r>
          </a:p>
          <a:p>
            <a:pPr lvl="1"/>
            <a:r>
              <a:rPr lang="en-US" dirty="0"/>
              <a:t>Finite volume</a:t>
            </a:r>
          </a:p>
          <a:p>
            <a:pPr lvl="2"/>
            <a:r>
              <a:rPr lang="en-US" dirty="0"/>
              <a:t>volume integrals in a partial differential equation that contain a divergence term are converted to surface integrals, using the divergence theorem. These terms are then evaluated as fluxes at the surfaces of each finite volume</a:t>
            </a:r>
          </a:p>
          <a:p>
            <a:pPr lvl="1"/>
            <a:r>
              <a:rPr lang="en-US" dirty="0"/>
              <a:t>Finite element</a:t>
            </a:r>
          </a:p>
          <a:p>
            <a:pPr lvl="2"/>
            <a:r>
              <a:rPr lang="en-US" dirty="0"/>
              <a:t>subdivides a large system into smaller, simpler parts that are called finite elements, the equations that model these finite elements are then assembled into a larger system of equations that models the entire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E07CA-A6D8-1C44-805A-C5C35645C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D6C43C-CAEE-314F-8C88-94529A7B8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0" y="1400177"/>
            <a:ext cx="2286000" cy="470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673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F5858-31B4-3842-8FCF-69B71AD76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AC7BF-2125-FD42-8D31-467610F6A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Finite difference:</a:t>
            </a:r>
          </a:p>
          <a:p>
            <a:pPr lvl="1"/>
            <a:r>
              <a:rPr lang="en-US" dirty="0"/>
              <a:t>Advantages</a:t>
            </a:r>
          </a:p>
          <a:p>
            <a:pPr lvl="2"/>
            <a:r>
              <a:rPr lang="en-US" dirty="0"/>
              <a:t>Simple</a:t>
            </a:r>
          </a:p>
          <a:p>
            <a:pPr lvl="2"/>
            <a:r>
              <a:rPr lang="en-US" dirty="0"/>
              <a:t>Easy to code</a:t>
            </a:r>
          </a:p>
          <a:p>
            <a:pPr lvl="1"/>
            <a:r>
              <a:rPr lang="en-US" dirty="0"/>
              <a:t>Disadvantages</a:t>
            </a:r>
          </a:p>
          <a:p>
            <a:pPr lvl="2"/>
            <a:r>
              <a:rPr lang="en-US" dirty="0"/>
              <a:t>Difficult to model complex geometries</a:t>
            </a:r>
          </a:p>
          <a:p>
            <a:pPr lvl="2"/>
            <a:r>
              <a:rPr lang="en-US" dirty="0"/>
              <a:t>Difficult to model complex BCs</a:t>
            </a:r>
          </a:p>
          <a:p>
            <a:pPr lvl="2"/>
            <a:r>
              <a:rPr lang="en-US" dirty="0"/>
              <a:t>Only represents solution at points</a:t>
            </a:r>
          </a:p>
          <a:p>
            <a:pPr lvl="2"/>
            <a:r>
              <a:rPr lang="en-US" dirty="0"/>
              <a:t>Difficult to represent	heterogeneous properties</a:t>
            </a:r>
          </a:p>
          <a:p>
            <a:pPr lvl="2"/>
            <a:r>
              <a:rPr lang="en-US"/>
              <a:t>No </a:t>
            </a:r>
            <a:r>
              <a:rPr lang="en-US" dirty="0"/>
              <a:t>guarantee of convergence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90AE0-615F-9D40-A1E1-21F70682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56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F0C9D-FC1A-CD45-9C84-B81D9CADA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D2DF0-24EC-D94E-B22E-E09C8A83B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67464" cy="3965670"/>
          </a:xfrm>
        </p:spPr>
        <p:txBody>
          <a:bodyPr/>
          <a:lstStyle/>
          <a:p>
            <a:r>
              <a:rPr lang="en-US" dirty="0"/>
              <a:t>Developed analytical solutions for temperature profile</a:t>
            </a:r>
          </a:p>
          <a:p>
            <a:r>
              <a:rPr lang="en-US" dirty="0"/>
              <a:t>This time, we move from the analytical into the numerical framework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E2297-CB41-804F-BA2C-79E7511A0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60619-555B-D64E-8765-EA7F82F33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906" y="2898345"/>
            <a:ext cx="5289482" cy="218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55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575FB-42F2-2D4B-B132-98D84E6D6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C534D-68BB-FB42-B542-C0CDEE328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Analytical solution required:</a:t>
            </a:r>
          </a:p>
          <a:p>
            <a:pPr lvl="1"/>
            <a:r>
              <a:rPr lang="en-US" dirty="0"/>
              <a:t>Steady-state solution</a:t>
            </a:r>
          </a:p>
          <a:p>
            <a:pPr lvl="1"/>
            <a:r>
              <a:rPr lang="en-US" dirty="0"/>
              <a:t>Temperature is axisymmetric</a:t>
            </a:r>
          </a:p>
          <a:p>
            <a:pPr lvl="1"/>
            <a:r>
              <a:rPr lang="en-US" dirty="0"/>
              <a:t>T is constant in Z</a:t>
            </a:r>
          </a:p>
          <a:p>
            <a:pPr lvl="1"/>
            <a:r>
              <a:rPr lang="en-US" dirty="0"/>
              <a:t>Thermal conductivity is independent of temperature</a:t>
            </a:r>
          </a:p>
          <a:p>
            <a:pPr lvl="1"/>
            <a:r>
              <a:rPr lang="en-US" dirty="0"/>
              <a:t>Temperature profile in the fuel is parabolic, linear profiles in gap, clad and coolant</a:t>
            </a:r>
          </a:p>
          <a:p>
            <a:r>
              <a:rPr lang="en-US" dirty="0"/>
              <a:t>For now, numerical solution we will assume:</a:t>
            </a:r>
          </a:p>
          <a:p>
            <a:pPr lvl="1"/>
            <a:r>
              <a:rPr lang="en-US" dirty="0"/>
              <a:t>Axisymmetric</a:t>
            </a:r>
          </a:p>
          <a:p>
            <a:pPr lvl="1"/>
            <a:r>
              <a:rPr lang="en-US" dirty="0"/>
              <a:t>Constant in Z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6D299-C280-7C4D-B543-1F0833988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338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6E767-AA2A-1647-9ACE-F2DE44FD4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 our heat conduction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029CF-0BDB-8542-8BDC-603D93401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62017" cy="3965670"/>
          </a:xfrm>
        </p:spPr>
        <p:txBody>
          <a:bodyPr/>
          <a:lstStyle/>
          <a:p>
            <a:r>
              <a:rPr lang="en-US" dirty="0"/>
              <a:t>Start with heat conduction equation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Assume axisymmetric (2D-rz)</a:t>
            </a:r>
          </a:p>
          <a:p>
            <a:endParaRPr lang="en-US" dirty="0"/>
          </a:p>
          <a:p>
            <a:r>
              <a:rPr lang="en-US" dirty="0"/>
              <a:t>Assume constant in z</a:t>
            </a:r>
          </a:p>
          <a:p>
            <a:endParaRPr lang="en-US" dirty="0"/>
          </a:p>
          <a:p>
            <a:r>
              <a:rPr lang="en-US" dirty="0"/>
              <a:t>This equation cannot</a:t>
            </a:r>
          </a:p>
          <a:p>
            <a:pPr marL="0" indent="0">
              <a:buNone/>
            </a:pPr>
            <a:r>
              <a:rPr lang="en-US" dirty="0"/>
              <a:t>be solved analytically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B2535-E663-A94F-93E6-FDAC6B708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E13887-4690-D447-9300-D1036DF0E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2645" y="2137366"/>
            <a:ext cx="2717800" cy="533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00EE64-E218-FE4C-AB0D-06C4797C0B69}"/>
                  </a:ext>
                </a:extLst>
              </p:cNvPr>
              <p:cNvSpPr txBox="1"/>
              <p:nvPr/>
            </p:nvSpPr>
            <p:spPr>
              <a:xfrm>
                <a:off x="6601447" y="3051483"/>
                <a:ext cx="4894866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00EE64-E218-FE4C-AB0D-06C4797C0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447" y="3051483"/>
                <a:ext cx="4894866" cy="414537"/>
              </a:xfrm>
              <a:prstGeom prst="rect">
                <a:avLst/>
              </a:prstGeom>
              <a:blipFill>
                <a:blip r:embed="rId3"/>
                <a:stretch>
                  <a:fillRect l="-1554" r="-259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65B690-F567-914A-8A78-FDAE579D7F3A}"/>
                  </a:ext>
                </a:extLst>
              </p:cNvPr>
              <p:cNvSpPr txBox="1"/>
              <p:nvPr/>
            </p:nvSpPr>
            <p:spPr>
              <a:xfrm>
                <a:off x="7322645" y="3967433"/>
                <a:ext cx="3233321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65B690-F567-914A-8A78-FDAE579D7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645" y="3967433"/>
                <a:ext cx="3233321" cy="414537"/>
              </a:xfrm>
              <a:prstGeom prst="rect">
                <a:avLst/>
              </a:prstGeom>
              <a:blipFill>
                <a:blip r:embed="rId4"/>
                <a:stretch>
                  <a:fillRect l="-2745" r="-784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5B91629D-EAA7-424E-9889-845BD5ABC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4737" y="4174702"/>
            <a:ext cx="2643358" cy="254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89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95FDD-59C7-B74C-B061-5F6B720D0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numerical solutions, deal with derivatives in space/time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EA3B6-A377-3B4E-8156-6FF7ABB14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Derivatives in time</a:t>
            </a:r>
          </a:p>
          <a:p>
            <a:pPr lvl="1"/>
            <a:r>
              <a:rPr lang="en-US" dirty="0"/>
              <a:t>Forward Euler’s method (explicit)</a:t>
            </a:r>
          </a:p>
          <a:p>
            <a:pPr lvl="1"/>
            <a:r>
              <a:rPr lang="en-US" dirty="0"/>
              <a:t>Backward Euler’s method (implicit)</a:t>
            </a:r>
          </a:p>
          <a:p>
            <a:r>
              <a:rPr lang="en-US" dirty="0"/>
              <a:t>Derivatives in space</a:t>
            </a:r>
          </a:p>
          <a:p>
            <a:pPr lvl="1"/>
            <a:r>
              <a:rPr lang="en-US" dirty="0"/>
              <a:t>Finite difference</a:t>
            </a:r>
          </a:p>
          <a:p>
            <a:pPr lvl="1"/>
            <a:r>
              <a:rPr lang="en-US" dirty="0"/>
              <a:t>Finite volume</a:t>
            </a:r>
          </a:p>
          <a:p>
            <a:pPr lvl="1"/>
            <a:r>
              <a:rPr lang="en-US" dirty="0"/>
              <a:t>Finite element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5CEFB3-DB6D-514B-9F95-E115D61DD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434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D8C5B-59EA-D74E-87D3-CFC0CFA42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Euler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E84607-EAD0-A848-9861-2C1E591791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5"/>
                <a:ext cx="6116053" cy="396567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Step forward through time in increments, dt</a:t>
                </a:r>
              </a:p>
              <a:p>
                <a:r>
                  <a:rPr lang="en-US" dirty="0"/>
                  <a:t>The Euler method is a first-order method, which means that the local error (error per step) is proportional to the square of the step size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Expand a function y(t), with a timestep size, h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h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Euler takes only the first derivative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Value </a:t>
                </a:r>
                <a:r>
                  <a:rPr lang="en-US" dirty="0" err="1"/>
                  <a:t>y</a:t>
                </a:r>
                <a:r>
                  <a:rPr lang="en-US" baseline="-25000" dirty="0" err="1"/>
                  <a:t>n</a:t>
                </a:r>
                <a:r>
                  <a:rPr lang="en-US" dirty="0"/>
                  <a:t> is an approximation of the solution to the ODE at time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n</a:t>
                </a:r>
                <a:endParaRPr lang="en-US" baseline="-25000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E84607-EAD0-A848-9861-2C1E591791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5"/>
                <a:ext cx="6116053" cy="3965670"/>
              </a:xfrm>
              <a:blipFill>
                <a:blip r:embed="rId2"/>
                <a:stretch>
                  <a:fillRect l="-830" t="-1278" r="-1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D9B99-41ED-9D44-9B66-C3DC634D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3C78B-F2A7-AE4E-A879-A1F385D2B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436" y="2435514"/>
            <a:ext cx="3734280" cy="291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574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B4333-4351-7F4D-B209-C97ED58B2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Euler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AF6037-21C7-B14D-ADE2-92952F8EC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Applying to our temperature system</a:t>
                </a:r>
              </a:p>
              <a:p>
                <a:pPr marL="0" indent="0">
                  <a:buNone/>
                </a:pPr>
                <a:r>
                  <a:rPr lang="en-US" b="0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Using the heat conduction equation: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i="1" dirty="0">
                    <a:latin typeface="Cambria Math" panose="02040503050406030204" pitchFamily="18" charset="0"/>
                  </a:rPr>
                  <a:t>		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We input T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which here is T @ t=0, step size dt</a:t>
                </a:r>
              </a:p>
              <a:p>
                <a:pPr marL="457200" lvl="1" indent="0"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T</a:t>
                </a:r>
                <a:r>
                  <a:rPr lang="en-US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n+1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= T</a:t>
                </a:r>
                <a:r>
                  <a:rPr lang="en-US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n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+ dt*T’; t</a:t>
                </a:r>
                <a:r>
                  <a:rPr lang="en-US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n+1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=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t</a:t>
                </a:r>
                <a:r>
                  <a:rPr lang="en-US" baseline="-250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n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+ dt</a:t>
                </a:r>
              </a:p>
              <a:p>
                <a:pPr marL="0" indent="0">
                  <a:buNone/>
                </a:pPr>
                <a:r>
                  <a:rPr lang="en-US" i="1" dirty="0">
                    <a:latin typeface="Cambria Math" panose="02040503050406030204" pitchFamily="18" charset="0"/>
                  </a:rPr>
                  <a:t>	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AF6037-21C7-B14D-ADE2-92952F8EC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0" t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93430-A425-0E44-9312-4908F4FAF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731DC1-EA49-5844-8200-70777884B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742" y="2771085"/>
            <a:ext cx="4205258" cy="28706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60AC4-7261-1047-9C05-4A1DCEBCC728}"/>
              </a:ext>
            </a:extLst>
          </p:cNvPr>
          <p:cNvSpPr txBox="1"/>
          <p:nvPr/>
        </p:nvSpPr>
        <p:spPr>
          <a:xfrm>
            <a:off x="10130971" y="5628362"/>
            <a:ext cx="29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9011AE-151F-E549-8949-A1510A11D749}"/>
              </a:ext>
            </a:extLst>
          </p:cNvPr>
          <p:cNvSpPr txBox="1"/>
          <p:nvPr/>
        </p:nvSpPr>
        <p:spPr>
          <a:xfrm>
            <a:off x="7667428" y="2586419"/>
            <a:ext cx="29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920938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D43AC-3AF2-B642-A2B7-35FC33DAB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Backwards Euler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F89B6-A486-8A43-8B2D-E7B9EF089E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5"/>
                <a:ext cx="7226300" cy="3965670"/>
              </a:xfrm>
            </p:spPr>
            <p:txBody>
              <a:bodyPr/>
              <a:lstStyle/>
              <a:p>
                <a:r>
                  <a:rPr lang="en-US" dirty="0"/>
                  <a:t>Backwards Euler for a function T(</a:t>
                </a:r>
                <a:r>
                  <a:rPr lang="en-US" dirty="0" err="1"/>
                  <a:t>r,t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This differs from Forward Euler in that here we use (</a:t>
                </a:r>
                <a:r>
                  <a:rPr lang="en-US" dirty="0" err="1"/>
                  <a:t>r,t+dt</a:t>
                </a:r>
                <a:r>
                  <a:rPr lang="en-US" dirty="0"/>
                  <a:t>), instead of (</a:t>
                </a:r>
                <a:r>
                  <a:rPr lang="en-US" dirty="0" err="1"/>
                  <a:t>r,t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T(0) = T</a:t>
                </a:r>
                <a:r>
                  <a:rPr lang="en-US" baseline="-25000" dirty="0"/>
                  <a:t>0</a:t>
                </a:r>
                <a:r>
                  <a:rPr lang="en-US" dirty="0"/>
                  <a:t>; t</a:t>
                </a:r>
                <a:r>
                  <a:rPr lang="en-US" baseline="-25000" dirty="0"/>
                  <a:t>1</a:t>
                </a:r>
                <a:r>
                  <a:rPr lang="en-US" dirty="0"/>
                  <a:t> = t</a:t>
                </a:r>
                <a:r>
                  <a:rPr lang="en-US" baseline="-25000" dirty="0"/>
                  <a:t>0</a:t>
                </a:r>
                <a:r>
                  <a:rPr lang="en-US" dirty="0"/>
                  <a:t> + dt</a:t>
                </a:r>
              </a:p>
              <a:p>
                <a:r>
                  <a:rPr lang="en-US" dirty="0"/>
                  <a:t>T</a:t>
                </a:r>
                <a:r>
                  <a:rPr lang="en-US" baseline="-25000" dirty="0"/>
                  <a:t>n+1</a:t>
                </a:r>
                <a:r>
                  <a:rPr lang="en-US" dirty="0"/>
                  <a:t> = T</a:t>
                </a:r>
                <a:r>
                  <a:rPr lang="en-US" baseline="-25000" dirty="0"/>
                  <a:t>n</a:t>
                </a:r>
                <a:r>
                  <a:rPr lang="en-US" dirty="0"/>
                  <a:t> + dt T’(</a:t>
                </a:r>
                <a:r>
                  <a:rPr lang="en-US" dirty="0" err="1"/>
                  <a:t>r,t+dt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Improved Euler is a form of explicit Euler (explicit trapezoidal rule)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F89B6-A486-8A43-8B2D-E7B9EF089E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5"/>
                <a:ext cx="7226300" cy="3965670"/>
              </a:xfrm>
              <a:blipFill>
                <a:blip r:embed="rId2"/>
                <a:stretch>
                  <a:fillRect l="-1230" t="-958" r="-879" b="-12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8B834-2688-814C-8F58-23914492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3E9F51-5532-754C-9BBF-85A8497AB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8690" y="2692400"/>
            <a:ext cx="4193309" cy="2882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1100BC-8189-8644-836E-91D27D7ABCE9}"/>
              </a:ext>
            </a:extLst>
          </p:cNvPr>
          <p:cNvSpPr txBox="1"/>
          <p:nvPr/>
        </p:nvSpPr>
        <p:spPr>
          <a:xfrm>
            <a:off x="10160000" y="5411827"/>
            <a:ext cx="29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D2346A-6A9C-A247-8CF4-BEE684D7DFCA}"/>
              </a:ext>
            </a:extLst>
          </p:cNvPr>
          <p:cNvSpPr txBox="1"/>
          <p:nvPr/>
        </p:nvSpPr>
        <p:spPr>
          <a:xfrm>
            <a:off x="7746752" y="2323068"/>
            <a:ext cx="29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4026970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3C657-EABE-EB4F-9D4F-E6F8C7D6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vs Implicit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86D4E-1694-C44E-BB1D-F1DA0B76C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Forward Euler is explicit</a:t>
            </a:r>
          </a:p>
          <a:p>
            <a:pPr lvl="1"/>
            <a:r>
              <a:rPr lang="en-US" dirty="0"/>
              <a:t>Explicit methods calculate the state of a system at a later time from the state of the system at the current time</a:t>
            </a:r>
          </a:p>
          <a:p>
            <a:pPr lvl="1"/>
            <a:r>
              <a:rPr lang="en-US" dirty="0"/>
              <a:t>Can be unstable if step size is too much</a:t>
            </a:r>
          </a:p>
          <a:p>
            <a:r>
              <a:rPr lang="en-US" dirty="0"/>
              <a:t>Backwards Euler is implicit</a:t>
            </a:r>
          </a:p>
          <a:p>
            <a:pPr lvl="1"/>
            <a:r>
              <a:rPr lang="en-US" dirty="0"/>
              <a:t>Implicit methods find a solution by solving an equation involving both the current state of the system and a later state </a:t>
            </a:r>
          </a:p>
          <a:p>
            <a:pPr lvl="1"/>
            <a:r>
              <a:rPr lang="en-US" dirty="0"/>
              <a:t>Implicit require an extra computation and they can be much harder to implement</a:t>
            </a:r>
          </a:p>
          <a:p>
            <a:pPr lvl="1"/>
            <a:r>
              <a:rPr lang="en-US" dirty="0"/>
              <a:t>Implicit methods are used because many problems arising in practice are stiff, for which the use of an explicit method requires very small timesteps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0AFB9-C757-6E40-BF70-89EFAB4ED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571199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690</Words>
  <Application>Microsoft Macintosh PowerPoint</Application>
  <PresentationFormat>Widescreen</PresentationFormat>
  <Paragraphs>100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Cambria Math</vt:lpstr>
      <vt:lpstr>NCStateU-horizontal-left-logo</vt:lpstr>
      <vt:lpstr>Heat Transport</vt:lpstr>
      <vt:lpstr>Last Time</vt:lpstr>
      <vt:lpstr>Review of Assumptions</vt:lpstr>
      <vt:lpstr>Simplify our heat conduction equation</vt:lpstr>
      <vt:lpstr>For numerical solutions, deal with derivatives in space/time</vt:lpstr>
      <vt:lpstr>Forward Euler</vt:lpstr>
      <vt:lpstr>Forward Euler</vt:lpstr>
      <vt:lpstr>Backwards Euler</vt:lpstr>
      <vt:lpstr>Explicit vs Implicit</vt:lpstr>
      <vt:lpstr>Spatial resolution</vt:lpstr>
      <vt:lpstr>Spatial resolution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Heat Transport</dc:title>
  <dc:creator>Benjamin Beeler</dc:creator>
  <cp:lastModifiedBy>Benjamin Beeler</cp:lastModifiedBy>
  <cp:revision>12</cp:revision>
  <dcterms:created xsi:type="dcterms:W3CDTF">2020-01-20T18:37:19Z</dcterms:created>
  <dcterms:modified xsi:type="dcterms:W3CDTF">2020-01-20T20:28:07Z</dcterms:modified>
</cp:coreProperties>
</file>